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Anton"/>
      <p:regular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B1193A-C824-46C0-B584-1ED46439AB63}">
  <a:tblStyle styleId="{28B1193A-C824-46C0-B584-1ED46439A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Lato-regular.fntdata"/><Relationship Id="rId10" Type="http://schemas.openxmlformats.org/officeDocument/2006/relationships/slide" Target="slides/slide4.xml"/><Relationship Id="rId54" Type="http://schemas.openxmlformats.org/officeDocument/2006/relationships/font" Target="fonts/Anton-regular.fntdata"/><Relationship Id="rId13" Type="http://schemas.openxmlformats.org/officeDocument/2006/relationships/slide" Target="slides/slide7.xml"/><Relationship Id="rId57" Type="http://schemas.openxmlformats.org/officeDocument/2006/relationships/font" Target="fonts/Lato-italic.fntdata"/><Relationship Id="rId12" Type="http://schemas.openxmlformats.org/officeDocument/2006/relationships/slide" Target="slides/slide6.xml"/><Relationship Id="rId56" Type="http://schemas.openxmlformats.org/officeDocument/2006/relationships/font" Target="fonts/Lato-bold.fntdata"/><Relationship Id="rId15" Type="http://schemas.openxmlformats.org/officeDocument/2006/relationships/slide" Target="slides/slide9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58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9064cc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789064cc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89064cc9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89064cc9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89064cc9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89064cc9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9064cc9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789064cc9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9064cc9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89064cc9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89064cc9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89064cc9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89064cc9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89064cc9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89064cc9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89064cc9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89064cc92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89064cc92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4e8955ba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4e8955ba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89064cc92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89064cc92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89064cc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789064cc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89064cc92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89064cc92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89064cc92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89064cc92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82fcd89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82fcd89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Estamos renderizando condicionalmente el componente Count, que dependiendo de la prop `inputType` va a terminar siendo un `ButtonCount` o un `InputCount`</a:t>
            </a:r>
            <a:br>
              <a:rPr lang="es-419">
                <a:solidFill>
                  <a:schemeClr val="dk1"/>
                </a:solidFill>
              </a:rPr>
            </a:b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Tal vez es algo que no se </a:t>
            </a:r>
            <a:r>
              <a:rPr lang="es-419">
                <a:solidFill>
                  <a:schemeClr val="dk1"/>
                </a:solidFill>
              </a:rPr>
              <a:t>utiliza</a:t>
            </a:r>
            <a:r>
              <a:rPr lang="es-419">
                <a:solidFill>
                  <a:schemeClr val="dk1"/>
                </a:solidFill>
              </a:rPr>
              <a:t> muy seguido pero es una manera de hacer rendering condicional de todas formas. Incorpora los conceptos de asignarle a una variable una </a:t>
            </a:r>
            <a:r>
              <a:rPr lang="es-419">
                <a:solidFill>
                  <a:schemeClr val="dk1"/>
                </a:solidFill>
              </a:rPr>
              <a:t>función</a:t>
            </a:r>
            <a:r>
              <a:rPr lang="es-419">
                <a:solidFill>
                  <a:schemeClr val="dk1"/>
                </a:solidFill>
              </a:rPr>
              <a:t> (en este caso, las funciones son los componentes)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89064cc92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89064cc92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4e8955ba3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4e8955ba3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89064cc92_0_4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789064cc92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89064cc92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789064cc92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29a1d5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b29a1d5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4e8955ba3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4e8955ba3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9064cc92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9064cc92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89064cc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789064cc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89064cc92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89064cc92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89064cc92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89064cc92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89064cc92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89064cc92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89064cc92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89064cc92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9064cc92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9064cc92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4e8955ba3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4e8955ba3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89064cc92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89064cc92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89064cc92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89064cc92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89064cc92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89064cc92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89064cc92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89064cc92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9064cc9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789064cc9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89064cc92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89064cc92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89064cc92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89064cc92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89064cc92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89064cc92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176d0f51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9176d0f51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c8cb6c0c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c8cb6c0c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0fba3f6f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0fba3f6f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0bab0a1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90bab0a1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0bab0a1d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0bab0a1d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89064cc9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789064cc9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89064cc9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789064cc9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89064cc9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789064cc9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89064cc9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89064cc9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89064cc9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89064cc9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tackblitz.com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tackblitz.com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Relationship Id="rId5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47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57.png"/><Relationship Id="rId5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5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hyperlink" Target="https://es.reactjs.org/docs/hooks-reference.html#usememo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425" y="527424"/>
            <a:ext cx="1672500" cy="14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407100" y="527425"/>
            <a:ext cx="52170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como vimos anteriormente, React </a:t>
            </a:r>
            <a:r>
              <a:rPr b="1"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nos ayuda a escuchar eventos</a:t>
            </a: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nos sigue dejando a nuestro cargo la sincronización con nuestro estado.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100" y="2356700"/>
            <a:ext cx="7457837" cy="200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2"/>
          <p:cNvCxnSpPr/>
          <p:nvPr/>
        </p:nvCxnSpPr>
        <p:spPr>
          <a:xfrm rot="10800000">
            <a:off x="3402000" y="2922000"/>
            <a:ext cx="1672500" cy="836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2"/>
          <p:cNvCxnSpPr/>
          <p:nvPr/>
        </p:nvCxnSpPr>
        <p:spPr>
          <a:xfrm>
            <a:off x="1963125" y="2844125"/>
            <a:ext cx="1011300" cy="661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2"/>
          <p:cNvSpPr txBox="1"/>
          <p:nvPr/>
        </p:nvSpPr>
        <p:spPr>
          <a:xfrm>
            <a:off x="4452200" y="3013350"/>
            <a:ext cx="1186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9900"/>
                </a:solidFill>
              </a:rPr>
              <a:t>Evento sube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407100" y="4406825"/>
            <a:ext cx="681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El cada nuevo render causado por setInput reescribirá un input con el nuevo </a:t>
            </a:r>
            <a:r>
              <a:rPr b="1" i="1" lang="es-419"/>
              <a:t>value</a:t>
            </a:r>
            <a:endParaRPr b="1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/>
        </p:nvSpPr>
        <p:spPr>
          <a:xfrm>
            <a:off x="852150" y="2333400"/>
            <a:ext cx="7439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Recordemos la reconciliación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5">
            <a:alphaModFix/>
          </a:blip>
          <a:srcRect b="0" l="0" r="0" t="15725"/>
          <a:stretch/>
        </p:blipFill>
        <p:spPr>
          <a:xfrm>
            <a:off x="1868975" y="3027625"/>
            <a:ext cx="5406051" cy="16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1933450" y="29022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   V-DOM          Nuevo V-DOM		                        Reconciliado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>
            <a:off x="3535950" y="4659625"/>
            <a:ext cx="15705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3"/>
          <p:cNvCxnSpPr/>
          <p:nvPr/>
        </p:nvCxnSpPr>
        <p:spPr>
          <a:xfrm flipH="1">
            <a:off x="4412275" y="2714275"/>
            <a:ext cx="3643800" cy="8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3"/>
          <p:cNvSpPr txBox="1"/>
          <p:nvPr/>
        </p:nvSpPr>
        <p:spPr>
          <a:xfrm>
            <a:off x="8056075" y="2485000"/>
            <a:ext cx="1016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Zona de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2156550" y="4408575"/>
            <a:ext cx="15864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Estado original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91" name="Google Shape;191;p23"/>
          <p:cNvCxnSpPr/>
          <p:nvPr/>
        </p:nvCxnSpPr>
        <p:spPr>
          <a:xfrm flipH="1">
            <a:off x="5428475" y="3507500"/>
            <a:ext cx="384300" cy="5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3"/>
          <p:cNvCxnSpPr/>
          <p:nvPr/>
        </p:nvCxnSpPr>
        <p:spPr>
          <a:xfrm>
            <a:off x="5986300" y="3879325"/>
            <a:ext cx="23550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3"/>
          <p:cNvCxnSpPr/>
          <p:nvPr/>
        </p:nvCxnSpPr>
        <p:spPr>
          <a:xfrm flipH="1" rot="10800000">
            <a:off x="6432475" y="3705775"/>
            <a:ext cx="135090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3"/>
          <p:cNvSpPr txBox="1"/>
          <p:nvPr/>
        </p:nvSpPr>
        <p:spPr>
          <a:xfrm>
            <a:off x="7783475" y="34319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Cambio aislado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95" name="Google Shape;195;p23"/>
          <p:cNvCxnSpPr/>
          <p:nvPr/>
        </p:nvCxnSpPr>
        <p:spPr>
          <a:xfrm rot="10800000">
            <a:off x="1388150" y="3532350"/>
            <a:ext cx="557700" cy="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3"/>
          <p:cNvSpPr txBox="1"/>
          <p:nvPr/>
        </p:nvSpPr>
        <p:spPr>
          <a:xfrm>
            <a:off x="481550" y="3288325"/>
            <a:ext cx="1016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Fiber </a:t>
            </a: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tree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595050" y="958200"/>
            <a:ext cx="79539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ciclos de render puedo decidir que quiero hacer rendering de sólo algunos nodos de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 árbol,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de otro: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maneja el asunto con comodidad.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963500" y="325702"/>
            <a:ext cx="5217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b="1" i="1" sz="3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113" y="1851150"/>
            <a:ext cx="4873775" cy="23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>
            <a:off x="2581450" y="3271075"/>
            <a:ext cx="437700" cy="165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3324250" y="3027025"/>
            <a:ext cx="1541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9900"/>
                </a:solidFill>
              </a:rPr>
              <a:t>true           false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/>
        </p:nvSpPr>
        <p:spPr>
          <a:xfrm>
            <a:off x="368200" y="957850"/>
            <a:ext cx="79539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368200" y="957850"/>
            <a:ext cx="79539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pensamos en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React-way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obtendremos este diagrama: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3782875" y="193100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511225" y="2411275"/>
            <a:ext cx="1186500" cy="58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START RENDER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2108725" y="2480575"/>
            <a:ext cx="11475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LOADING?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2" name="Google Shape;222;p26"/>
          <p:cNvCxnSpPr>
            <a:stCxn id="219" idx="3"/>
            <a:endCxn id="223" idx="1"/>
          </p:cNvCxnSpPr>
          <p:nvPr/>
        </p:nvCxnSpPr>
        <p:spPr>
          <a:xfrm>
            <a:off x="4794175" y="215495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6"/>
          <p:cNvSpPr txBox="1"/>
          <p:nvPr/>
        </p:nvSpPr>
        <p:spPr>
          <a:xfrm>
            <a:off x="3782875" y="2991650"/>
            <a:ext cx="10113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FALSE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5" name="Google Shape;225;p26"/>
          <p:cNvCxnSpPr>
            <a:stCxn id="224" idx="3"/>
            <a:endCxn id="226" idx="1"/>
          </p:cNvCxnSpPr>
          <p:nvPr/>
        </p:nvCxnSpPr>
        <p:spPr>
          <a:xfrm>
            <a:off x="4794175" y="321560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6"/>
          <p:cNvSpPr txBox="1"/>
          <p:nvPr/>
        </p:nvSpPr>
        <p:spPr>
          <a:xfrm>
            <a:off x="5543975" y="193100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H2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7" name="Google Shape;227;p26"/>
          <p:cNvCxnSpPr>
            <a:stCxn id="223" idx="3"/>
            <a:endCxn id="228" idx="0"/>
          </p:cNvCxnSpPr>
          <p:nvPr/>
        </p:nvCxnSpPr>
        <p:spPr>
          <a:xfrm>
            <a:off x="6555275" y="2154950"/>
            <a:ext cx="921000" cy="3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6"/>
          <p:cNvSpPr txBox="1"/>
          <p:nvPr/>
        </p:nvSpPr>
        <p:spPr>
          <a:xfrm>
            <a:off x="5543975" y="2991650"/>
            <a:ext cx="10113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H3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6630275" y="2480575"/>
            <a:ext cx="16917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RESULT = H2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9" name="Google Shape;229;p26"/>
          <p:cNvCxnSpPr>
            <a:stCxn id="221" idx="3"/>
            <a:endCxn id="219" idx="1"/>
          </p:cNvCxnSpPr>
          <p:nvPr/>
        </p:nvCxnSpPr>
        <p:spPr>
          <a:xfrm flipH="1" rot="10800000">
            <a:off x="3256225" y="2154925"/>
            <a:ext cx="526800" cy="5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6"/>
          <p:cNvCxnSpPr>
            <a:stCxn id="221" idx="3"/>
            <a:endCxn id="224" idx="1"/>
          </p:cNvCxnSpPr>
          <p:nvPr/>
        </p:nvCxnSpPr>
        <p:spPr>
          <a:xfrm>
            <a:off x="3256225" y="2704525"/>
            <a:ext cx="52680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6"/>
          <p:cNvCxnSpPr>
            <a:stCxn id="220" idx="3"/>
            <a:endCxn id="221" idx="1"/>
          </p:cNvCxnSpPr>
          <p:nvPr/>
        </p:nvCxnSpPr>
        <p:spPr>
          <a:xfrm>
            <a:off x="1697725" y="2704525"/>
            <a:ext cx="41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6"/>
          <p:cNvSpPr txBox="1"/>
          <p:nvPr/>
        </p:nvSpPr>
        <p:spPr>
          <a:xfrm>
            <a:off x="1963500" y="325702"/>
            <a:ext cx="5217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b="1" i="1" sz="3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/>
        </p:nvSpPr>
        <p:spPr>
          <a:xfrm>
            <a:off x="368200" y="957850"/>
            <a:ext cx="79539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368200" y="957850"/>
            <a:ext cx="79539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segundo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render se vería así: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3782875" y="1931000"/>
            <a:ext cx="10113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TRUE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511225" y="2411275"/>
            <a:ext cx="1186500" cy="58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START RENDER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2108725" y="2480575"/>
            <a:ext cx="11475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LOADING?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43" name="Google Shape;243;p27"/>
          <p:cNvCxnSpPr>
            <a:stCxn id="240" idx="3"/>
            <a:endCxn id="244" idx="1"/>
          </p:cNvCxnSpPr>
          <p:nvPr/>
        </p:nvCxnSpPr>
        <p:spPr>
          <a:xfrm>
            <a:off x="4794175" y="215495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27"/>
          <p:cNvSpPr txBox="1"/>
          <p:nvPr/>
        </p:nvSpPr>
        <p:spPr>
          <a:xfrm>
            <a:off x="3782875" y="299165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6" name="Google Shape;246;p27"/>
          <p:cNvCxnSpPr>
            <a:stCxn id="245" idx="3"/>
            <a:endCxn id="247" idx="1"/>
          </p:cNvCxnSpPr>
          <p:nvPr/>
        </p:nvCxnSpPr>
        <p:spPr>
          <a:xfrm>
            <a:off x="4794175" y="321560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7"/>
          <p:cNvSpPr txBox="1"/>
          <p:nvPr/>
        </p:nvSpPr>
        <p:spPr>
          <a:xfrm>
            <a:off x="5543975" y="1931000"/>
            <a:ext cx="10113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H2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5543975" y="299165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H3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8" name="Google Shape;248;p27"/>
          <p:cNvCxnSpPr>
            <a:stCxn id="247" idx="3"/>
            <a:endCxn id="249" idx="2"/>
          </p:cNvCxnSpPr>
          <p:nvPr/>
        </p:nvCxnSpPr>
        <p:spPr>
          <a:xfrm flipH="1" rot="10800000">
            <a:off x="6555275" y="2928500"/>
            <a:ext cx="850200" cy="2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7"/>
          <p:cNvSpPr txBox="1"/>
          <p:nvPr/>
        </p:nvSpPr>
        <p:spPr>
          <a:xfrm>
            <a:off x="6630275" y="2480575"/>
            <a:ext cx="15501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RESULT = h3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0" name="Google Shape;250;p27"/>
          <p:cNvCxnSpPr>
            <a:stCxn id="242" idx="3"/>
            <a:endCxn id="240" idx="1"/>
          </p:cNvCxnSpPr>
          <p:nvPr/>
        </p:nvCxnSpPr>
        <p:spPr>
          <a:xfrm flipH="1" rot="10800000">
            <a:off x="3256225" y="2154925"/>
            <a:ext cx="526800" cy="5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7"/>
          <p:cNvCxnSpPr>
            <a:stCxn id="242" idx="3"/>
            <a:endCxn id="245" idx="1"/>
          </p:cNvCxnSpPr>
          <p:nvPr/>
        </p:nvCxnSpPr>
        <p:spPr>
          <a:xfrm>
            <a:off x="3256225" y="2704525"/>
            <a:ext cx="52680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7"/>
          <p:cNvCxnSpPr>
            <a:stCxn id="241" idx="3"/>
            <a:endCxn id="242" idx="1"/>
          </p:cNvCxnSpPr>
          <p:nvPr/>
        </p:nvCxnSpPr>
        <p:spPr>
          <a:xfrm>
            <a:off x="1697725" y="2704525"/>
            <a:ext cx="41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27"/>
          <p:cNvSpPr txBox="1"/>
          <p:nvPr/>
        </p:nvSpPr>
        <p:spPr>
          <a:xfrm>
            <a:off x="5436591" y="1384500"/>
            <a:ext cx="1550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Desmontaje </a:t>
            </a: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h2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4" name="Google Shape;254;p27"/>
          <p:cNvCxnSpPr/>
          <p:nvPr/>
        </p:nvCxnSpPr>
        <p:spPr>
          <a:xfrm>
            <a:off x="7354000" y="2941350"/>
            <a:ext cx="58890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7"/>
          <p:cNvSpPr txBox="1"/>
          <p:nvPr/>
        </p:nvSpPr>
        <p:spPr>
          <a:xfrm>
            <a:off x="7942925" y="3215725"/>
            <a:ext cx="1147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Montaje h3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368200" y="4052300"/>
            <a:ext cx="67797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caso es simple porque un h2 o h3 no son componentes complejos que tengan una sub-jerarquía de nodos dentro.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5346675" y="1673213"/>
            <a:ext cx="469500" cy="4281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1963500" y="325702"/>
            <a:ext cx="5217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b="1" i="1" sz="3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/>
        </p:nvSpPr>
        <p:spPr>
          <a:xfrm>
            <a:off x="368200" y="957850"/>
            <a:ext cx="79539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368200" y="957850"/>
            <a:ext cx="7953900" cy="3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en cambio...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1857700" y="1856725"/>
            <a:ext cx="10113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TRUE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484925" y="1003225"/>
            <a:ext cx="1186500" cy="58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START RENDER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504425" y="2571750"/>
            <a:ext cx="11475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LOADING?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9" name="Google Shape;269;p28"/>
          <p:cNvCxnSpPr>
            <a:stCxn id="266" idx="3"/>
            <a:endCxn id="270" idx="1"/>
          </p:cNvCxnSpPr>
          <p:nvPr/>
        </p:nvCxnSpPr>
        <p:spPr>
          <a:xfrm>
            <a:off x="2869000" y="2080675"/>
            <a:ext cx="5484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8"/>
          <p:cNvSpPr txBox="1"/>
          <p:nvPr/>
        </p:nvSpPr>
        <p:spPr>
          <a:xfrm>
            <a:off x="1857700" y="301965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2" name="Google Shape;272;p28"/>
          <p:cNvCxnSpPr>
            <a:stCxn id="271" idx="3"/>
            <a:endCxn id="273" idx="1"/>
          </p:cNvCxnSpPr>
          <p:nvPr/>
        </p:nvCxnSpPr>
        <p:spPr>
          <a:xfrm>
            <a:off x="2869000" y="3243600"/>
            <a:ext cx="9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8"/>
          <p:cNvSpPr txBox="1"/>
          <p:nvPr/>
        </p:nvSpPr>
        <p:spPr>
          <a:xfrm>
            <a:off x="3417475" y="1823725"/>
            <a:ext cx="1308600" cy="54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Stateful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Comp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3839500" y="301965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H3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74" name="Google Shape;274;p28"/>
          <p:cNvCxnSpPr>
            <a:stCxn id="273" idx="3"/>
            <a:endCxn id="275" idx="1"/>
          </p:cNvCxnSpPr>
          <p:nvPr/>
        </p:nvCxnSpPr>
        <p:spPr>
          <a:xfrm flipH="1" rot="10800000">
            <a:off x="4850800" y="3063300"/>
            <a:ext cx="12393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8"/>
          <p:cNvSpPr txBox="1"/>
          <p:nvPr/>
        </p:nvSpPr>
        <p:spPr>
          <a:xfrm>
            <a:off x="6089975" y="2839500"/>
            <a:ext cx="15501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RESULT = h3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6" name="Google Shape;276;p28"/>
          <p:cNvCxnSpPr>
            <a:stCxn id="268" idx="3"/>
            <a:endCxn id="266" idx="1"/>
          </p:cNvCxnSpPr>
          <p:nvPr/>
        </p:nvCxnSpPr>
        <p:spPr>
          <a:xfrm flipH="1" rot="10800000">
            <a:off x="1651925" y="2080800"/>
            <a:ext cx="205800" cy="7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8"/>
          <p:cNvCxnSpPr>
            <a:stCxn id="268" idx="3"/>
            <a:endCxn id="271" idx="1"/>
          </p:cNvCxnSpPr>
          <p:nvPr/>
        </p:nvCxnSpPr>
        <p:spPr>
          <a:xfrm>
            <a:off x="1651925" y="2795700"/>
            <a:ext cx="205800" cy="4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28"/>
          <p:cNvCxnSpPr>
            <a:stCxn id="267" idx="2"/>
            <a:endCxn id="268" idx="0"/>
          </p:cNvCxnSpPr>
          <p:nvPr/>
        </p:nvCxnSpPr>
        <p:spPr>
          <a:xfrm>
            <a:off x="1078175" y="1589725"/>
            <a:ext cx="0" cy="9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28"/>
          <p:cNvCxnSpPr>
            <a:stCxn id="275" idx="0"/>
          </p:cNvCxnSpPr>
          <p:nvPr/>
        </p:nvCxnSpPr>
        <p:spPr>
          <a:xfrm flipH="1" rot="10800000">
            <a:off x="6865025" y="1939800"/>
            <a:ext cx="508500" cy="8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28"/>
          <p:cNvSpPr txBox="1"/>
          <p:nvPr/>
        </p:nvSpPr>
        <p:spPr>
          <a:xfrm>
            <a:off x="6914950" y="1361675"/>
            <a:ext cx="14373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Desmontaje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StatefulComp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28"/>
          <p:cNvCxnSpPr>
            <a:stCxn id="275" idx="3"/>
          </p:cNvCxnSpPr>
          <p:nvPr/>
        </p:nvCxnSpPr>
        <p:spPr>
          <a:xfrm>
            <a:off x="7640075" y="3063450"/>
            <a:ext cx="391200" cy="4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8"/>
          <p:cNvSpPr txBox="1"/>
          <p:nvPr/>
        </p:nvSpPr>
        <p:spPr>
          <a:xfrm>
            <a:off x="7942775" y="3408375"/>
            <a:ext cx="5600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Montaje h3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83" name="Google Shape;283;p28"/>
          <p:cNvCxnSpPr>
            <a:stCxn id="270" idx="3"/>
            <a:endCxn id="284" idx="1"/>
          </p:cNvCxnSpPr>
          <p:nvPr/>
        </p:nvCxnSpPr>
        <p:spPr>
          <a:xfrm flipH="1" rot="10800000">
            <a:off x="4726075" y="1784125"/>
            <a:ext cx="331800" cy="3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28"/>
          <p:cNvSpPr txBox="1"/>
          <p:nvPr/>
        </p:nvSpPr>
        <p:spPr>
          <a:xfrm>
            <a:off x="5057800" y="1618950"/>
            <a:ext cx="1308600" cy="33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Children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5057800" y="2160400"/>
            <a:ext cx="1308600" cy="33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6" name="Google Shape;286;p28"/>
          <p:cNvCxnSpPr>
            <a:stCxn id="270" idx="3"/>
            <a:endCxn id="285" idx="1"/>
          </p:cNvCxnSpPr>
          <p:nvPr/>
        </p:nvCxnSpPr>
        <p:spPr>
          <a:xfrm>
            <a:off x="4726075" y="2098525"/>
            <a:ext cx="331800" cy="2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28"/>
          <p:cNvSpPr/>
          <p:nvPr/>
        </p:nvSpPr>
        <p:spPr>
          <a:xfrm>
            <a:off x="3246475" y="1521450"/>
            <a:ext cx="469500" cy="4281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/>
          <p:nvPr/>
        </p:nvSpPr>
        <p:spPr>
          <a:xfrm>
            <a:off x="4850800" y="1403950"/>
            <a:ext cx="469500" cy="4281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"/>
          <p:cNvSpPr/>
          <p:nvPr/>
        </p:nvSpPr>
        <p:spPr>
          <a:xfrm>
            <a:off x="4859188" y="1949550"/>
            <a:ext cx="469500" cy="4281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"/>
          <p:cNvSpPr txBox="1"/>
          <p:nvPr/>
        </p:nvSpPr>
        <p:spPr>
          <a:xfrm>
            <a:off x="611325" y="4093625"/>
            <a:ext cx="67188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Si por algún motivo volviese a hacer trigger de loading, h3 sufriría el mismo destino de ser desmontado, sin importar cuantos children tuviera.</a:t>
            </a:r>
            <a:endParaRPr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1963500" y="325702"/>
            <a:ext cx="5217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b="1" i="1" sz="3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 txBox="1"/>
          <p:nvPr/>
        </p:nvSpPr>
        <p:spPr>
          <a:xfrm>
            <a:off x="906150" y="1451925"/>
            <a:ext cx="73317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 para aparecer y desaparecer nodos del render.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Estos eventos provocan dismounting y todos los efectos que ello conlleva.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llamará al efecto de desmontaje y podremos detectarlo.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usar los cleanup effects para detectar algún dismounting si no sabemos con certeza si ocurre.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veces se producen sin la intención y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causan bugs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pérdida no intencionada del estado, dando inestabilidad.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29"/>
          <p:cNvSpPr txBox="1"/>
          <p:nvPr/>
        </p:nvSpPr>
        <p:spPr>
          <a:xfrm>
            <a:off x="1963500" y="325702"/>
            <a:ext cx="5217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b="1" i="1" sz="3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TÉCNICAS DE RENDERING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CONDICIONAL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4" name="Google Shape;3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 txBox="1"/>
          <p:nvPr/>
        </p:nvSpPr>
        <p:spPr>
          <a:xfrm>
            <a:off x="326975" y="1044450"/>
            <a:ext cx="82569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React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renderiza el resultado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return de nuestra función y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cada return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transforma en nuestro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nuevo árbol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partida para próximos renders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326975" y="30175"/>
            <a:ext cx="63324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 #1: </a:t>
            </a:r>
            <a:endParaRPr i="1" sz="28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IF c/ return temprano</a:t>
            </a:r>
            <a:endParaRPr b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900" y="1894200"/>
            <a:ext cx="3926900" cy="19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/>
          <p:cNvPicPr preferRelativeResize="0"/>
          <p:nvPr/>
        </p:nvPicPr>
        <p:blipFill rotWithShape="1">
          <a:blip r:embed="rId5">
            <a:alphaModFix/>
          </a:blip>
          <a:srcRect b="1009" l="0" r="0" t="999"/>
          <a:stretch/>
        </p:blipFill>
        <p:spPr>
          <a:xfrm>
            <a:off x="4230375" y="2133263"/>
            <a:ext cx="4353501" cy="14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 txBox="1"/>
          <p:nvPr/>
        </p:nvSpPr>
        <p:spPr>
          <a:xfrm>
            <a:off x="1292250" y="3875300"/>
            <a:ext cx="7690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 JSX                           vs                   Vanilla JS (Después de ser transpilado)</a:t>
            </a:r>
            <a:endParaRPr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1187475" y="2602400"/>
            <a:ext cx="3042900" cy="3306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31"/>
          <p:cNvCxnSpPr>
            <a:stCxn id="315" idx="6"/>
          </p:cNvCxnSpPr>
          <p:nvPr/>
        </p:nvCxnSpPr>
        <p:spPr>
          <a:xfrm>
            <a:off x="4230375" y="2767700"/>
            <a:ext cx="749100" cy="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1"/>
          <p:cNvSpPr/>
          <p:nvPr/>
        </p:nvSpPr>
        <p:spPr>
          <a:xfrm>
            <a:off x="1015050" y="3255206"/>
            <a:ext cx="3042900" cy="4788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31"/>
          <p:cNvCxnSpPr>
            <a:stCxn id="317" idx="6"/>
          </p:cNvCxnSpPr>
          <p:nvPr/>
        </p:nvCxnSpPr>
        <p:spPr>
          <a:xfrm flipH="1" rot="10800000">
            <a:off x="4057950" y="3342506"/>
            <a:ext cx="385800" cy="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1"/>
          <p:cNvSpPr txBox="1"/>
          <p:nvPr/>
        </p:nvSpPr>
        <p:spPr>
          <a:xfrm>
            <a:off x="4230375" y="3469161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</a:rPr>
              <a:t>¡Notar que se crean 2 </a:t>
            </a:r>
            <a:r>
              <a:rPr b="1" i="1" lang="es-419">
                <a:solidFill>
                  <a:schemeClr val="dk1"/>
                </a:solidFill>
              </a:rPr>
              <a:t>createElement</a:t>
            </a:r>
            <a:r>
              <a:rPr i="1" lang="es-419">
                <a:solidFill>
                  <a:schemeClr val="dk1"/>
                </a:solidFill>
              </a:rPr>
              <a:t> distintos!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2"/>
          <p:cNvSpPr txBox="1"/>
          <p:nvPr/>
        </p:nvSpPr>
        <p:spPr>
          <a:xfrm>
            <a:off x="326975" y="1044450"/>
            <a:ext cx="8256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Tenemos un nodo base (fragment) y decidimos inline con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‘condition &amp;&amp;’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326975" y="30175"/>
            <a:ext cx="63324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 #2 </a:t>
            </a:r>
            <a:endParaRPr i="1" sz="28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Inline con fragment</a:t>
            </a:r>
            <a:endParaRPr sz="28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1982700" y="4257536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</a:rPr>
              <a:t>¡Notar que se crean 2 </a:t>
            </a:r>
            <a:r>
              <a:rPr b="1" i="1" lang="es-419">
                <a:solidFill>
                  <a:schemeClr val="dk1"/>
                </a:solidFill>
              </a:rPr>
              <a:t>createElement</a:t>
            </a:r>
            <a:r>
              <a:rPr i="1" lang="es-419">
                <a:solidFill>
                  <a:schemeClr val="dk1"/>
                </a:solidFill>
              </a:rPr>
              <a:t> distintos!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688" y="1604163"/>
            <a:ext cx="4230376" cy="136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700" y="3289897"/>
            <a:ext cx="5643599" cy="93782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/>
        </p:nvSpPr>
        <p:spPr>
          <a:xfrm>
            <a:off x="393300" y="1697000"/>
            <a:ext cx="1589400" cy="2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 JSX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vs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Vanilla JS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326975" y="951913"/>
            <a:ext cx="82569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Mantenemos el mismo nodo como padre y modificamos sus children, que en este caso son los textos, lo cual optimiza ya que no hay dismounts: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326975" y="301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 #3 </a:t>
            </a:r>
            <a:endParaRPr i="1" sz="28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Inline ternary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8" name="Google Shape;338;p33"/>
          <p:cNvPicPr preferRelativeResize="0"/>
          <p:nvPr/>
        </p:nvPicPr>
        <p:blipFill rotWithShape="1">
          <a:blip r:embed="rId4">
            <a:alphaModFix/>
          </a:blip>
          <a:srcRect b="0" l="4288" r="-442" t="0"/>
          <a:stretch/>
        </p:blipFill>
        <p:spPr>
          <a:xfrm>
            <a:off x="1908075" y="1929100"/>
            <a:ext cx="5767549" cy="1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 txBox="1"/>
          <p:nvPr/>
        </p:nvSpPr>
        <p:spPr>
          <a:xfrm>
            <a:off x="383575" y="2142750"/>
            <a:ext cx="7690200" cy="2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 JSX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vs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Vanilla JS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4766375" y="2079238"/>
            <a:ext cx="2593200" cy="7215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33"/>
          <p:cNvCxnSpPr>
            <a:stCxn id="340" idx="4"/>
          </p:cNvCxnSpPr>
          <p:nvPr/>
        </p:nvCxnSpPr>
        <p:spPr>
          <a:xfrm flipH="1">
            <a:off x="6046775" y="2800738"/>
            <a:ext cx="1620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" name="Google Shape;34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8075" y="3219000"/>
            <a:ext cx="6260600" cy="9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/>
        </p:nvSpPr>
        <p:spPr>
          <a:xfrm>
            <a:off x="1840013" y="4242486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¡Notar que se crea un único </a:t>
            </a:r>
            <a:r>
              <a:rPr b="1"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createElement!</a:t>
            </a:r>
            <a:endParaRPr b="1" i="1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/>
        </p:nvSpPr>
        <p:spPr>
          <a:xfrm>
            <a:off x="2218950" y="124850"/>
            <a:ext cx="47061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8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 - BONUS!</a:t>
            </a:r>
            <a:endParaRPr i="1" sz="28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50" name="Google Shape;350;p34"/>
          <p:cNvGrpSpPr/>
          <p:nvPr/>
        </p:nvGrpSpPr>
        <p:grpSpPr>
          <a:xfrm>
            <a:off x="4191148" y="771365"/>
            <a:ext cx="4563306" cy="3745609"/>
            <a:chOff x="3939500" y="302825"/>
            <a:chExt cx="5204501" cy="4271908"/>
          </a:xfrm>
        </p:grpSpPr>
        <p:pic>
          <p:nvPicPr>
            <p:cNvPr id="351" name="Google Shape;35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39500" y="302825"/>
              <a:ext cx="5204501" cy="4271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4">
              <a:alphaModFix/>
            </a:blip>
            <a:srcRect b="52092" l="42814" r="54768" t="43741"/>
            <a:stretch/>
          </p:blipFill>
          <p:spPr>
            <a:xfrm>
              <a:off x="5424475" y="302828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 rotWithShape="1">
            <a:blip r:embed="rId4">
              <a:alphaModFix/>
            </a:blip>
            <a:srcRect b="95211" l="28960" r="32938" t="0"/>
            <a:stretch/>
          </p:blipFill>
          <p:spPr>
            <a:xfrm>
              <a:off x="5550263" y="302825"/>
              <a:ext cx="1982974" cy="204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4"/>
            <p:cNvPicPr preferRelativeResize="0"/>
            <p:nvPr/>
          </p:nvPicPr>
          <p:blipFill rotWithShape="1">
            <a:blip r:embed="rId4">
              <a:alphaModFix/>
            </a:blip>
            <a:srcRect b="95211" l="57665" r="32938" t="0"/>
            <a:stretch/>
          </p:blipFill>
          <p:spPr>
            <a:xfrm>
              <a:off x="7134559" y="302825"/>
              <a:ext cx="488998" cy="204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4"/>
            <p:cNvPicPr preferRelativeResize="0"/>
            <p:nvPr/>
          </p:nvPicPr>
          <p:blipFill rotWithShape="1">
            <a:blip r:embed="rId4">
              <a:alphaModFix/>
            </a:blip>
            <a:srcRect b="83950" l="2026" r="95556" t="11883"/>
            <a:stretch/>
          </p:blipFill>
          <p:spPr>
            <a:xfrm>
              <a:off x="7040100" y="302825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4"/>
            <p:cNvPicPr preferRelativeResize="0"/>
            <p:nvPr/>
          </p:nvPicPr>
          <p:blipFill rotWithShape="1">
            <a:blip r:embed="rId4">
              <a:alphaModFix/>
            </a:blip>
            <a:srcRect b="87022" l="30212" r="31687" t="7159"/>
            <a:stretch/>
          </p:blipFill>
          <p:spPr>
            <a:xfrm>
              <a:off x="5623100" y="607750"/>
              <a:ext cx="1982950" cy="248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4"/>
            <p:cNvPicPr preferRelativeResize="0"/>
            <p:nvPr/>
          </p:nvPicPr>
          <p:blipFill rotWithShape="1">
            <a:blip r:embed="rId4">
              <a:alphaModFix/>
            </a:blip>
            <a:srcRect b="52092" l="42814" r="54768" t="43741"/>
            <a:stretch/>
          </p:blipFill>
          <p:spPr>
            <a:xfrm>
              <a:off x="5497300" y="643028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4"/>
            <p:cNvPicPr preferRelativeResize="0"/>
            <p:nvPr/>
          </p:nvPicPr>
          <p:blipFill rotWithShape="1">
            <a:blip r:embed="rId4">
              <a:alphaModFix/>
            </a:blip>
            <a:srcRect b="87022" l="58916" r="31687" t="7159"/>
            <a:stretch/>
          </p:blipFill>
          <p:spPr>
            <a:xfrm>
              <a:off x="7260338" y="607750"/>
              <a:ext cx="488998" cy="248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4"/>
            <p:cNvPicPr preferRelativeResize="0"/>
            <p:nvPr/>
          </p:nvPicPr>
          <p:blipFill rotWithShape="1">
            <a:blip r:embed="rId4">
              <a:alphaModFix/>
            </a:blip>
            <a:srcRect b="83950" l="2026" r="95556" t="11883"/>
            <a:stretch/>
          </p:blipFill>
          <p:spPr>
            <a:xfrm>
              <a:off x="7134550" y="643025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34"/>
          <p:cNvSpPr txBox="1"/>
          <p:nvPr/>
        </p:nvSpPr>
        <p:spPr>
          <a:xfrm>
            <a:off x="0" y="2232600"/>
            <a:ext cx="40707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Retomando el ejemplo de la clase 9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/>
        </p:nvSpPr>
        <p:spPr>
          <a:xfrm>
            <a:off x="1762050" y="1586025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500975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373" name="Google Shape;3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CREA UN LOADER COMPONENT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 en </a:t>
            </a:r>
            <a:r>
              <a:rPr lang="es-419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stackblitz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un componente ‘Loader’ dentro de la app, que tenga una prop 'loading’ (boolean:true|false).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9" name="Google Shape;37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en </a:t>
            </a:r>
            <a:r>
              <a:rPr lang="es-419" sz="20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stackblitz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componente ‘Loader’ dentro de la app que tenga una prop 'loading’ (boolean:true|false). Si loading es true, el componente debe mostrar “Loading…” y si es false, nada.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Extra: si quieres, puedes integrar algún spinner de la librería de UI que estés usando. Cuentas con 15 minutos para realizar la actividad.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7" name="Google Shape;38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/>
        </p:nvSpPr>
        <p:spPr>
          <a:xfrm>
            <a:off x="1762050" y="1979250"/>
            <a:ext cx="56199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OTRAS TÉCNICAS PARA CONTROL CONDICIONAL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9" name="Google Shape;3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/>
          <p:nvPr/>
        </p:nvSpPr>
        <p:spPr>
          <a:xfrm>
            <a:off x="326975" y="951913"/>
            <a:ext cx="82569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conditional rendering aplica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 para los nodos, sino también para sus propiedades.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749550" y="2793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CONDITIONAL PROPS: STYLING</a:t>
            </a:r>
            <a:endParaRPr b="1" i="1" sz="3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41"/>
          <p:cNvSpPr txBox="1"/>
          <p:nvPr/>
        </p:nvSpPr>
        <p:spPr>
          <a:xfrm>
            <a:off x="402113" y="3931336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¡Notar que se crea un único </a:t>
            </a:r>
            <a:r>
              <a:rPr b="1" i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createElement!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8" name="Google Shape;4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25" y="1973727"/>
            <a:ext cx="6260600" cy="166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RENDERIZADO CONDICIONAL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2"/>
          <p:cNvSpPr txBox="1"/>
          <p:nvPr/>
        </p:nvSpPr>
        <p:spPr>
          <a:xfrm>
            <a:off x="326975" y="981100"/>
            <a:ext cx="67452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clases en base a condiciones: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5" name="Google Shape;415;p42"/>
          <p:cNvSpPr txBox="1"/>
          <p:nvPr/>
        </p:nvSpPr>
        <p:spPr>
          <a:xfrm>
            <a:off x="2399825" y="4349425"/>
            <a:ext cx="3499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 vemos, ¡las clases se concatenan!</a:t>
            </a:r>
            <a:endParaRPr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6" name="Google Shape;4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788" y="1600500"/>
            <a:ext cx="5233263" cy="12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800" y="2992825"/>
            <a:ext cx="5233251" cy="124555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2"/>
          <p:cNvSpPr txBox="1"/>
          <p:nvPr/>
        </p:nvSpPr>
        <p:spPr>
          <a:xfrm>
            <a:off x="749550" y="2793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CONDITIONAL ATTRIBUTES: CLASSES</a:t>
            </a:r>
            <a:endParaRPr b="1" i="1" sz="3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3"/>
          <p:cNvSpPr txBox="1"/>
          <p:nvPr/>
        </p:nvSpPr>
        <p:spPr>
          <a:xfrm>
            <a:off x="443550" y="874138"/>
            <a:ext cx="82569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5" name="Google Shape;4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00" y="1294213"/>
            <a:ext cx="7991401" cy="17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/>
          <p:nvPr/>
        </p:nvSpPr>
        <p:spPr>
          <a:xfrm>
            <a:off x="5861375" y="1540375"/>
            <a:ext cx="1554000" cy="5493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0050" y="3763700"/>
            <a:ext cx="4226675" cy="63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3"/>
          <p:cNvCxnSpPr>
            <a:stCxn id="426" idx="4"/>
            <a:endCxn id="427" idx="0"/>
          </p:cNvCxnSpPr>
          <p:nvPr/>
        </p:nvCxnSpPr>
        <p:spPr>
          <a:xfrm flipH="1">
            <a:off x="4643375" y="2089675"/>
            <a:ext cx="1995000" cy="1674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43"/>
          <p:cNvSpPr txBox="1"/>
          <p:nvPr/>
        </p:nvSpPr>
        <p:spPr>
          <a:xfrm>
            <a:off x="749550" y="2793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CONDITIONAL ATTRIBUTES: MULTI-CLASS</a:t>
            </a:r>
            <a:endParaRPr b="1" i="1" sz="3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4"/>
          <p:cNvSpPr txBox="1"/>
          <p:nvPr/>
        </p:nvSpPr>
        <p:spPr>
          <a:xfrm>
            <a:off x="443550" y="874138"/>
            <a:ext cx="82569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no es conveniente aplicar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condition &amp;&amp;.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88" y="1419025"/>
            <a:ext cx="7567926" cy="206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800" y="3803237"/>
            <a:ext cx="4696385" cy="75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4"/>
          <p:cNvSpPr/>
          <p:nvPr/>
        </p:nvSpPr>
        <p:spPr>
          <a:xfrm>
            <a:off x="5969025" y="1687075"/>
            <a:ext cx="2041800" cy="5493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9" name="Google Shape;439;p44"/>
          <p:cNvCxnSpPr>
            <a:stCxn id="438" idx="3"/>
            <a:endCxn id="437" idx="0"/>
          </p:cNvCxnSpPr>
          <p:nvPr/>
        </p:nvCxnSpPr>
        <p:spPr>
          <a:xfrm flipH="1">
            <a:off x="4572140" y="2155932"/>
            <a:ext cx="1695900" cy="1647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44"/>
          <p:cNvSpPr/>
          <p:nvPr/>
        </p:nvSpPr>
        <p:spPr>
          <a:xfrm>
            <a:off x="6989925" y="782873"/>
            <a:ext cx="1623900" cy="9723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4"/>
          <p:cNvSpPr/>
          <p:nvPr/>
        </p:nvSpPr>
        <p:spPr>
          <a:xfrm>
            <a:off x="4216225" y="4094600"/>
            <a:ext cx="972300" cy="2466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4"/>
          <p:cNvSpPr txBox="1"/>
          <p:nvPr/>
        </p:nvSpPr>
        <p:spPr>
          <a:xfrm>
            <a:off x="374688" y="69300"/>
            <a:ext cx="8394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CONDITIONAL ATTRIBUTES: MULTI-CLASS ANTI-PATTERN</a:t>
            </a:r>
            <a:endParaRPr b="1" i="1" sz="3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5"/>
          <p:cNvSpPr txBox="1"/>
          <p:nvPr/>
        </p:nvSpPr>
        <p:spPr>
          <a:xfrm>
            <a:off x="443550" y="1348500"/>
            <a:ext cx="2414100" cy="24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hacer spreading de propiedades de manera condicional: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749550" y="344250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CONDITIONAL PROPS/PROPS DINÁMICAS</a:t>
            </a:r>
            <a:endParaRPr b="1" i="1" sz="3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0" name="Google Shape;4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250" y="864420"/>
            <a:ext cx="6074943" cy="332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50" y="3794999"/>
            <a:ext cx="5025876" cy="9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6"/>
          <p:cNvSpPr txBox="1"/>
          <p:nvPr/>
        </p:nvSpPr>
        <p:spPr>
          <a:xfrm>
            <a:off x="1762050" y="1731975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7" name="Google Shape;4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552550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RENDER OPTIMIZATION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397375" y="674402"/>
            <a:ext cx="52170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cada cambio*, </a:t>
            </a:r>
            <a:r>
              <a:rPr b="1"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hace rendering top-down desde el lugar donde se produjo el cambio de estado de manera recursiva, hacia las hojas.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Muchas veces sabemos que en realidad nada debería cambiar en algunos componentes montados.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0" name="Google Shape;470;p48"/>
          <p:cNvPicPr preferRelativeResize="0"/>
          <p:nvPr/>
        </p:nvPicPr>
        <p:blipFill rotWithShape="1">
          <a:blip r:embed="rId4">
            <a:alphaModFix/>
          </a:blip>
          <a:srcRect b="0" l="64312" r="6710" t="15725"/>
          <a:stretch/>
        </p:blipFill>
        <p:spPr>
          <a:xfrm>
            <a:off x="5900950" y="1434775"/>
            <a:ext cx="2182626" cy="22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8"/>
          <p:cNvSpPr txBox="1"/>
          <p:nvPr/>
        </p:nvSpPr>
        <p:spPr>
          <a:xfrm>
            <a:off x="455700" y="4469100"/>
            <a:ext cx="68163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*  Recordemos que los sources de cambio son props, state y re-render del padre.</a:t>
            </a:r>
            <a:endParaRPr i="1" sz="16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9"/>
          <p:cNvSpPr txBox="1"/>
          <p:nvPr/>
        </p:nvSpPr>
        <p:spPr>
          <a:xfrm>
            <a:off x="407100" y="674402"/>
            <a:ext cx="52170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quiere decir que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podemos salvarle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React ese trabajo, si: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400"/>
              <a:buFont typeface="Helvetica Neue Light"/>
              <a:buChar char="●"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componente es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puro.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400"/>
              <a:buFont typeface="Helvetica Neue Light"/>
              <a:buChar char="●"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Tenemos la certeza de que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las mismas props producen siempre el mismo render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400"/>
              <a:buFont typeface="Helvetica Neue Light"/>
              <a:buChar char="●"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Sabemos que es muy caro de realizar, una lista larga, compleja, etcétera.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8" name="Google Shape;478;p49"/>
          <p:cNvPicPr preferRelativeResize="0"/>
          <p:nvPr/>
        </p:nvPicPr>
        <p:blipFill rotWithShape="1">
          <a:blip r:embed="rId4">
            <a:alphaModFix/>
          </a:blip>
          <a:srcRect b="0" l="64312" r="6710" t="15725"/>
          <a:stretch/>
        </p:blipFill>
        <p:spPr>
          <a:xfrm>
            <a:off x="5900950" y="1434775"/>
            <a:ext cx="2182626" cy="22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9"/>
          <p:cNvSpPr/>
          <p:nvPr/>
        </p:nvSpPr>
        <p:spPr>
          <a:xfrm>
            <a:off x="6280150" y="246492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9"/>
          <p:cNvSpPr/>
          <p:nvPr/>
        </p:nvSpPr>
        <p:spPr>
          <a:xfrm>
            <a:off x="5985275" y="290262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9"/>
          <p:cNvSpPr/>
          <p:nvPr/>
        </p:nvSpPr>
        <p:spPr>
          <a:xfrm>
            <a:off x="6565500" y="290262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9"/>
          <p:cNvSpPr/>
          <p:nvPr/>
        </p:nvSpPr>
        <p:spPr>
          <a:xfrm>
            <a:off x="5716225" y="2231825"/>
            <a:ext cx="1575000" cy="1157100"/>
          </a:xfrm>
          <a:prstGeom prst="triangle">
            <a:avLst>
              <a:gd fmla="val 49385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9"/>
          <p:cNvSpPr txBox="1"/>
          <p:nvPr/>
        </p:nvSpPr>
        <p:spPr>
          <a:xfrm>
            <a:off x="5939725" y="3454425"/>
            <a:ext cx="1128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Memoizing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MEMO (IZATION)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9" name="Google Shape;4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1"/>
          <p:cNvSpPr txBox="1"/>
          <p:nvPr/>
        </p:nvSpPr>
        <p:spPr>
          <a:xfrm>
            <a:off x="426550" y="524325"/>
            <a:ext cx="5260500" cy="3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lograrlo, solo necesito envolver mi componente en un memo: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Comp() { return &lt;&gt; }</a:t>
            </a:r>
            <a:endParaRPr b="1" sz="1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React.memo(Comp, fn*)</a:t>
            </a:r>
            <a:endParaRPr b="1" sz="1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 </a:t>
            </a: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fn</a:t>
            </a:r>
            <a:r>
              <a:rPr lang="es-419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la función comparadora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419" sz="15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fn = (prevProps, nextProps) =&gt; true|false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true =&gt; usar memo! / false =&gt; re-render</a:t>
            </a: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6" name="Google Shape;496;p51"/>
          <p:cNvPicPr preferRelativeResize="0"/>
          <p:nvPr/>
        </p:nvPicPr>
        <p:blipFill rotWithShape="1">
          <a:blip r:embed="rId4">
            <a:alphaModFix/>
          </a:blip>
          <a:srcRect b="0" l="64312" r="6710" t="15725"/>
          <a:stretch/>
        </p:blipFill>
        <p:spPr>
          <a:xfrm>
            <a:off x="6280125" y="1235225"/>
            <a:ext cx="2182626" cy="22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1"/>
          <p:cNvSpPr/>
          <p:nvPr/>
        </p:nvSpPr>
        <p:spPr>
          <a:xfrm>
            <a:off x="6659325" y="226537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1"/>
          <p:cNvSpPr/>
          <p:nvPr/>
        </p:nvSpPr>
        <p:spPr>
          <a:xfrm>
            <a:off x="6364450" y="270307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1"/>
          <p:cNvSpPr/>
          <p:nvPr/>
        </p:nvSpPr>
        <p:spPr>
          <a:xfrm>
            <a:off x="6944675" y="270307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1"/>
          <p:cNvSpPr/>
          <p:nvPr/>
        </p:nvSpPr>
        <p:spPr>
          <a:xfrm>
            <a:off x="6095400" y="2032275"/>
            <a:ext cx="1575000" cy="1157100"/>
          </a:xfrm>
          <a:prstGeom prst="triangle">
            <a:avLst>
              <a:gd fmla="val 49385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1"/>
          <p:cNvSpPr txBox="1"/>
          <p:nvPr/>
        </p:nvSpPr>
        <p:spPr>
          <a:xfrm>
            <a:off x="6318900" y="3254875"/>
            <a:ext cx="1128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Memoizing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Profundizar sobre renderizado condicional y sus implicancias.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Diagnosticar y solucionar problemas de rendering.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675" y="1436700"/>
            <a:ext cx="6471200" cy="12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2"/>
          <p:cNvSpPr txBox="1"/>
          <p:nvPr/>
        </p:nvSpPr>
        <p:spPr>
          <a:xfrm>
            <a:off x="-75" y="334975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REACT MEMO: CONFIGURACIÓN DEFAULT</a:t>
            </a:r>
            <a:endParaRPr b="1" i="1" sz="3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52"/>
          <p:cNvSpPr txBox="1"/>
          <p:nvPr/>
        </p:nvSpPr>
        <p:spPr>
          <a:xfrm>
            <a:off x="813900" y="919450"/>
            <a:ext cx="75162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default se usa comparación superficial (shallow):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0" name="Google Shape;510;p52"/>
          <p:cNvSpPr txBox="1"/>
          <p:nvPr/>
        </p:nvSpPr>
        <p:spPr>
          <a:xfrm>
            <a:off x="1453675" y="2841325"/>
            <a:ext cx="61533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Previo: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 id: 1, name: ‘item 1 name’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Nuevo: </a:t>
            </a: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 id: 1, name: ‘item 1 name’ }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Solo se invocará el render al montar.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3"/>
          <p:cNvSpPr txBox="1"/>
          <p:nvPr/>
        </p:nvSpPr>
        <p:spPr>
          <a:xfrm>
            <a:off x="-75" y="334975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REACT MEMO: VALIDACIÓN MANUAL</a:t>
            </a:r>
            <a:endParaRPr b="1" i="1" sz="3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p53"/>
          <p:cNvSpPr txBox="1"/>
          <p:nvPr/>
        </p:nvSpPr>
        <p:spPr>
          <a:xfrm>
            <a:off x="288850" y="979275"/>
            <a:ext cx="75162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Puedo decirle a React que sólo haga re-rendering cuando una propiedad específica cambie: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8" name="Google Shape;518;p53"/>
          <p:cNvSpPr txBox="1"/>
          <p:nvPr/>
        </p:nvSpPr>
        <p:spPr>
          <a:xfrm>
            <a:off x="346400" y="3543000"/>
            <a:ext cx="75162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sólo cambiará cuando </a:t>
            </a:r>
            <a:r>
              <a:rPr b="1" i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modifyDate</a:t>
            </a:r>
            <a:r>
              <a:rPr i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distinta.</a:t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9" name="Google Shape;51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25" y="2069675"/>
            <a:ext cx="7516200" cy="94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/>
        </p:nvSpPr>
        <p:spPr>
          <a:xfrm>
            <a:off x="1610250" y="570300"/>
            <a:ext cx="59235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REACT MEMO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5" name="Google Shape;5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4"/>
          <p:cNvSpPr txBox="1"/>
          <p:nvPr/>
        </p:nvSpPr>
        <p:spPr>
          <a:xfrm>
            <a:off x="906150" y="1645525"/>
            <a:ext cx="73317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 para ahorrar renders costosos de los cuales podamos prever el resultado en base al análisis de sus props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es necesario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ni recomendado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usarlo en todos lados o en componentes simples.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Útil en listas largas y determinadas que se tienen un re-rendering frecuente pero que no modifica sus props.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te interesa expandir, ¡también hay un hook para </a:t>
            </a:r>
            <a:r>
              <a:rPr lang="es-419" sz="20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memoizar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otros cómputos aparte de renders!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5"/>
          <p:cNvSpPr txBox="1"/>
          <p:nvPr/>
        </p:nvSpPr>
        <p:spPr>
          <a:xfrm>
            <a:off x="1922550" y="2176875"/>
            <a:ext cx="5298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CART VIEW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533" name="Google Shape;533;p55"/>
          <p:cNvGrpSpPr/>
          <p:nvPr/>
        </p:nvGrpSpPr>
        <p:grpSpPr>
          <a:xfrm>
            <a:off x="3882275" y="797424"/>
            <a:ext cx="1425650" cy="1379450"/>
            <a:chOff x="3882275" y="797424"/>
            <a:chExt cx="1425650" cy="1379450"/>
          </a:xfrm>
        </p:grpSpPr>
        <p:pic>
          <p:nvPicPr>
            <p:cNvPr id="534" name="Google Shape;534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2275" y="797424"/>
              <a:ext cx="1379450" cy="137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55"/>
            <p:cNvSpPr/>
            <p:nvPr/>
          </p:nvSpPr>
          <p:spPr>
            <a:xfrm>
              <a:off x="4879825" y="797425"/>
              <a:ext cx="428100" cy="381900"/>
            </a:xfrm>
            <a:prstGeom prst="ellipse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36" name="Google Shape;536;p55"/>
          <p:cNvSpPr txBox="1"/>
          <p:nvPr/>
        </p:nvSpPr>
        <p:spPr>
          <a:xfrm>
            <a:off x="579150" y="2638300"/>
            <a:ext cx="7985700" cy="22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Expande tu componente Cart.js con el desglose de la compra, y actualiza tu CartWidget.js para hacerlo reactivo al contexto.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" name="Google Shape;541;p56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{28B1193A-C824-46C0-B584-1ED46439AB63}</a:tableStyleId>
              </a:tblPr>
              <a:tblGrid>
                <a:gridCol w="2945825"/>
                <a:gridCol w="3822275"/>
                <a:gridCol w="2069375"/>
              </a:tblGrid>
              <a:tr h="4638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CART VIEW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7090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3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GitHub. Debe tener el nombre </a:t>
                      </a:r>
                      <a:r>
                        <a:rPr lang="es-419" sz="1300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3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3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72300"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30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s-419" sz="13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3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3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Expande tu componente Cart.js con el desglose de la compra, y actualiza tu CartWidget.js para hacerlo reactivo al contexto.</a:t>
                      </a:r>
                      <a:endParaRPr b="1" sz="13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300"/>
                        <a:t>&gt;&gt;</a:t>
                      </a:r>
                      <a:r>
                        <a:rPr b="1" lang="es-419" sz="13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3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11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Helvetica Neue Light"/>
                        <a:buChar char="-"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Cart.js 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Helvetica Neue Light"/>
                        <a:buChar char="-"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 mostrar el desglose de tu carrito y el precio total.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Helvetica Neue Light"/>
                        <a:buChar char="-"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 estar agregada la ruta ‘cart’ al BrowserRouter.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Helvetica Neue Light"/>
                        <a:buChar char="-"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 mostrar todos los ítems agregados agrupados.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Helvetica Neue Light"/>
                        <a:buChar char="-"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 cada tipo de ítem, incluye un control para eliminar ítems.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Helvetica Neue Light"/>
                        <a:buChar char="-"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 no haber ítems muestra un mensaje, de manera condicional, diciendo que no hay ítems y un react-router Link o un botón para que pueda volver al Landing (ItemDetailContainer.js) para buscar y comprar algo.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Helvetica Neue Light"/>
                        <a:buChar char="-"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CartWidget.js.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Helvetica Neue Light"/>
                        <a:buChar char="-"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Ahora debe consumir el CartContext y mostrar en tiempo real (aparte del ícono) qué cantidad de ítems están agregados (2 camisas y 1 gorro equivaldrían a 3 items).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Helvetica Neue Light"/>
                        <a:buChar char="-"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cart widget no se debe mostrar más si no hay items en el carrito, aplicando la técnica que elijas (dismount, style, etc).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Helvetica Neue Light"/>
                        <a:buChar char="-"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Cuando el estado interno de </a:t>
                      </a:r>
                      <a:r>
                        <a:rPr b="1" lang="es-419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ItemDetail</a:t>
                      </a: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tenga la cantidad de ítems solicitados mostrar en su </a:t>
                      </a:r>
                      <a:b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lugar un botón que diga “Terminar mi compra” 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542" name="Google Shape;5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0785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49" name="Google Shape;54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8"/>
          <p:cNvSpPr txBox="1"/>
          <p:nvPr/>
        </p:nvSpPr>
        <p:spPr>
          <a:xfrm>
            <a:off x="1956450" y="2623175"/>
            <a:ext cx="5231100" cy="2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Rendering condicional.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Memoization.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Estrategias de optimización.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5" name="Google Shape;555;p5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61" name="Google Shape;5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185450" y="13933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11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237500" y="1158950"/>
            <a:ext cx="1452900" cy="53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Recapitulando: principios básicos React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3" name="Google Shape;93;p18"/>
          <p:cNvCxnSpPr/>
          <p:nvPr/>
        </p:nvCxnSpPr>
        <p:spPr>
          <a:xfrm>
            <a:off x="963950" y="1706450"/>
            <a:ext cx="0" cy="825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4" name="Google Shape;94;p18"/>
          <p:cNvSpPr/>
          <p:nvPr/>
        </p:nvSpPr>
        <p:spPr>
          <a:xfrm>
            <a:off x="237488" y="2545425"/>
            <a:ext cx="1452900" cy="534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Render optimization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>
            <a:off x="1695075" y="1438250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" name="Google Shape;96;p18"/>
          <p:cNvSpPr/>
          <p:nvPr/>
        </p:nvSpPr>
        <p:spPr>
          <a:xfrm>
            <a:off x="2653400" y="1272950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y para qué sirve?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1695075" y="1438250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98" name="Google Shape;98;p18"/>
          <p:cNvSpPr/>
          <p:nvPr/>
        </p:nvSpPr>
        <p:spPr>
          <a:xfrm>
            <a:off x="2653400" y="1705800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Técnicas de rendering condicional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9" name="Google Shape;99;p18"/>
          <p:cNvCxnSpPr>
            <a:endCxn id="100" idx="1"/>
          </p:cNvCxnSpPr>
          <p:nvPr/>
        </p:nvCxnSpPr>
        <p:spPr>
          <a:xfrm>
            <a:off x="1690400" y="1438150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0" name="Google Shape;100;p18"/>
          <p:cNvSpPr/>
          <p:nvPr/>
        </p:nvSpPr>
        <p:spPr>
          <a:xfrm>
            <a:off x="2659700" y="2138650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Otras técnicas para control tradicional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1" name="Google Shape;101;p18"/>
          <p:cNvCxnSpPr/>
          <p:nvPr/>
        </p:nvCxnSpPr>
        <p:spPr>
          <a:xfrm>
            <a:off x="1690388" y="2832550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2" name="Google Shape;102;p18"/>
          <p:cNvSpPr/>
          <p:nvPr/>
        </p:nvSpPr>
        <p:spPr>
          <a:xfrm>
            <a:off x="2648713" y="2667250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Memo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Técnicas de Rendering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19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9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1192475" y="117837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1" name="Google Shape;121;p19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9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9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19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5" name="Google Shape;12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Firebase I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0" name="Google Shape;130;p19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9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9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19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1717988" y="34177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CARTCONTEXT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08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1717988" y="30061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TU CONTEXTO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13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40795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UN LOADER COMPONENT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35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40795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CART VIEW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0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65179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CREA TU ITEM COLLECTION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19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65179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ITEM COLLECTION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4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RECAPITULANDO: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PRINCIPIOS BÁSICOS REACT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407100" y="674402"/>
            <a:ext cx="52170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 vimos en las primeras clases, React trabaja con un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flujo de reconciliación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entiende bastante acerca de dónde y cómo ocurren los cambios en nuestra app.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su vez mantiene una versión en virtual de la misma y recordamos eso como el virtual DOM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100" y="1280988"/>
            <a:ext cx="3215099" cy="258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